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36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0"/>
            <a:ext cx="1785950" cy="1774043"/>
          </a:xfrm>
          <a:prstGeom prst="rect">
            <a:avLst/>
          </a:prstGeom>
        </p:spPr>
      </p:pic>
      <p:pic>
        <p:nvPicPr>
          <p:cNvPr id="6" name="Рисунок 5" descr="нару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2" y="4929198"/>
            <a:ext cx="2571737" cy="192880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4357694"/>
            <a:ext cx="250033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428604"/>
            <a:ext cx="1285884" cy="1285884"/>
          </a:xfrm>
          <a:prstGeom prst="rect">
            <a:avLst/>
          </a:prstGeom>
        </p:spPr>
      </p:pic>
      <p:pic>
        <p:nvPicPr>
          <p:cNvPr id="16" name="Рисунок 15" descr="1748_Fotolia_10605569_X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072050"/>
            <a:ext cx="2675770" cy="1785950"/>
          </a:xfrm>
          <a:prstGeom prst="rect">
            <a:avLst/>
          </a:prstGeom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14282" y="1714487"/>
            <a:ext cx="350046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Уголовный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кодекс РФ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290. Получение взятки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1. Получение должностным лицом, иностранным должностным лицом либо должностным лицом публичной международной организации лично или через посредника взятки в виде денег, ценных бумаг, иного имущества либо в виде незаконных оказания ему услуг имущественного характера, предоставления иных имущественных прав за совершение действий (бездействие) в пользу взяткодателя или представляемых им лиц, если такие действия (бездействие) входят в служебные полномочия должностного лица либо если оно в силу должностного положения может способствовать таким действиям (бездействию), а равно за общее покровительство или </a:t>
            </a:r>
            <a:r>
              <a:rPr lang="ru-RU" sz="800" b="1" dirty="0" err="1" smtClean="0">
                <a:latin typeface="Times New Roman" pitchFamily="18" charset="0"/>
                <a:cs typeface="Times New Roman" pitchFamily="18" charset="0"/>
              </a:rPr>
              <a:t>попускательство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 по службе-  наказывается </a:t>
            </a:r>
            <a:r>
              <a:rPr lang="ru-RU" sz="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штрафом в размере от </a:t>
            </a:r>
            <a:r>
              <a:rPr lang="ru-RU" sz="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двадцатипятикратной</a:t>
            </a:r>
            <a:r>
              <a:rPr lang="ru-RU" sz="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до пятидесятикратной суммы взятки с лишением права занимать определенные должности или заниматься определенной деятельностью на срок до трех лет, либо принудительными работами на срок до пяти лет с лишением права занимать определенные должности или заниматься определенной деятельностью на срок до трех лет, либо лишением свободы на срок до трех лет со штрафом в размере двадцатикратной суммы взятки.</a:t>
            </a:r>
            <a:r>
              <a:rPr lang="ru-RU" sz="800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2. Получение должностным лицом, иностранным должностным лицом либо должностным лицом публичной международной организации взятки в значительном размере - наказывается </a:t>
            </a:r>
            <a:r>
              <a:rPr lang="ru-RU" sz="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штрафом в размере от тридцатикратной до шестидесятикратной суммы взятки с лишением права занимать определенные должности или заниматься определенной деятельностью на срок до трех лет либо лишением свободы на срок до шести лет со штрафом в размере тридцатикратной суммы взятки.</a:t>
            </a:r>
            <a:endParaRPr lang="ru-RU" sz="7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2905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905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643306" y="214290"/>
            <a:ext cx="2571768" cy="486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Уголовный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кодекс РФ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Статья 291. Дача взятки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6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1. Дача взятки должностному лицу, иностранному должностному лицу либо должностному лицу публичной международной организации лично или через посредника - наказывается </a:t>
            </a:r>
            <a:r>
              <a:rPr lang="ru-RU" sz="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штрафом в размере от пятнадцатикратной до тридцатикратной суммы взятки, либо принудительными работами на срок до трех лет, либо лишением свободы на срок до двух лет со штрафом в размере десятикратной суммы взятки.</a:t>
            </a:r>
            <a:r>
              <a:rPr lang="ru-RU" sz="900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2. Дача взятки должностному лицу, иностранному должностному лицу либо должностному лицу публичной международной организации лично или через посредника в значительном размере - наказывается </a:t>
            </a:r>
            <a:r>
              <a:rPr lang="ru-RU" sz="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штрафом в размере от двадцатикратной до сорокакратной суммы взятки либо лишением свободы на срок до трех лет со штрафом в размере пятнадцатикратной суммы взятки.</a:t>
            </a:r>
          </a:p>
          <a:p>
            <a:pPr algn="just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3. Дача взятки должностному лицу, иностранному должностному лицу либо должностному лицу публичной международной организации лично или через посредника за совершение заведомо незаконных действий (бездействие) - наказывается </a:t>
            </a:r>
            <a:r>
              <a:rPr lang="ru-RU" sz="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штрафом в размере от тридцатикратной до шестидесятикратной суммы взятки либо лишением свободы на срок до восьми лет со штрафом в размере тридцатикратной суммы взятки.</a:t>
            </a:r>
          </a:p>
          <a:p>
            <a:pPr algn="just"/>
            <a:endParaRPr lang="ru-RU" sz="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7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2905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905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6786578" y="285727"/>
            <a:ext cx="200026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0475" algn="l"/>
              </a:tabLst>
            </a:pPr>
            <a:r>
              <a:rPr kumimoji="0" lang="ru-RU" sz="105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КРОССВОРД «АНТИКОРРУПЦИЯ»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ages 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3174" y="5643554"/>
            <a:ext cx="1214446" cy="1214446"/>
          </a:xfrm>
          <a:prstGeom prst="rect">
            <a:avLst/>
          </a:prstGeom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143636" y="2714621"/>
            <a:ext cx="2786082" cy="345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20675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горизонтали: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Коррупционеры не считаются ни с уголовным, ни с … чести.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Их можно купить в ГИБДД, их могут лишить и нарушить.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Синоним взяточника.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пират, и корпоративный захватчик, отнимающий компанию против воли собственника.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этот госорган нужно обращаться при обнаружении фактов несоблюдения законодательства РФ.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 есть у государства, у организации, у семьи и исчисляется в денежном эквиваленте.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Их много не бывает.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18.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Взяточничество с точки зрения религии.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 он вымогает взятки посредством волшебной палочки.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Получение взятки за совершение заведомо незаконного действия.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21.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Его преступает каждый коррупционер.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22.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Их скупают за бесценок, чтобы завладеть контрольным пакетом.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24.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Когда берут не только то, что плохо лежит, но и то, что хорошенько припрятано.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26.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коррумпированный чиновник требует взятку, запугивая Вас различными санкциями, то он ….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27.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 коррупционер тратит на него немалые деньги, чтобы он прикрывал незаконные действия оного в глазах широкой общественности. </a:t>
            </a:r>
            <a:r>
              <a:rPr kumimoji="0" lang="ru-RU" sz="6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28.</a:t>
            </a:r>
            <a:r>
              <a:rPr kumimoji="0" lang="ru-RU" sz="6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 бывает и силовым, и рейдерским.</a:t>
            </a:r>
            <a:r>
              <a:rPr lang="ru-RU" sz="65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3206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65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вертикали: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Главный борец с коррупцией в нашей стране.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Она бывает и с недвижимостью, и с совестью.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Совершают … должностных лиц, чтобы провернуть свои грязные делишки.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Самый банальный вид коррупции.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Этого у коррупционера нет.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Незаконная финансовая схема, применяемая для получения «черного нала».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Рейдер с точки зрения уголовного кодекса.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Глава МВД РФ.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 существует даже в спорте, в результате одна команда за денежное вознаграждение проигрывает другой.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Она плачет по каждому коррупционеру.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Одна из форм взяток при </a:t>
            </a:r>
            <a:r>
              <a:rPr lang="ru-RU" sz="65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госзакупках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22.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 бывает и административный, и домашний, и имущества, и его боятся все взяточники.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23.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нему нужно обращаться за помощью, если нарушили Ваши права. </a:t>
            </a:r>
            <a:r>
              <a:rPr lang="ru-RU" sz="65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25.</a:t>
            </a:r>
            <a:r>
              <a:rPr lang="ru-RU" sz="65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людской, и Божий, и конституционный, и Страшный</a:t>
            </a:r>
            <a:endParaRPr lang="ru-RU" sz="65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3206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206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206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. 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4357694"/>
            <a:ext cx="27146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5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pPr algn="just"/>
            <a:endParaRPr lang="ru-RU" sz="55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642918"/>
            <a:ext cx="274796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3786182" y="6429396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Авторы: студенты группы </a:t>
            </a:r>
            <a:r>
              <a:rPr lang="ru-RU" sz="700" b="1" i="1" dirty="0" smtClean="0">
                <a:latin typeface="Times New Roman" pitchFamily="18" charset="0"/>
                <a:cs typeface="Times New Roman" pitchFamily="18" charset="0"/>
              </a:rPr>
              <a:t>ТМ-11</a:t>
            </a:r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800" b="1" i="1" dirty="0" err="1" smtClean="0">
                <a:latin typeface="Times New Roman" pitchFamily="18" charset="0"/>
                <a:cs typeface="Times New Roman" pitchFamily="18" charset="0"/>
              </a:rPr>
              <a:t>Агамалян</a:t>
            </a:r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 Роберт, Раевский Алексей, Раевский Константин, </a:t>
            </a:r>
            <a:r>
              <a:rPr lang="ru-RU" sz="800" b="1" i="1" dirty="0" err="1" smtClean="0">
                <a:latin typeface="Times New Roman" pitchFamily="18" charset="0"/>
                <a:cs typeface="Times New Roman" pitchFamily="18" charset="0"/>
              </a:rPr>
              <a:t>Парасоцкий</a:t>
            </a:r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 Дмитрий, </a:t>
            </a:r>
            <a:r>
              <a:rPr lang="ru-RU" sz="800" b="1" i="1" dirty="0" err="1" smtClean="0">
                <a:latin typeface="Times New Roman" pitchFamily="18" charset="0"/>
                <a:cs typeface="Times New Roman" pitchFamily="18" charset="0"/>
              </a:rPr>
              <a:t>Гуденко</a:t>
            </a:r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 Вадим, Александров Сергей, </a:t>
            </a:r>
            <a:r>
              <a:rPr lang="ru-RU" sz="800" b="1" i="1" dirty="0" err="1" smtClean="0">
                <a:latin typeface="Times New Roman" pitchFamily="18" charset="0"/>
                <a:cs typeface="Times New Roman" pitchFamily="18" charset="0"/>
              </a:rPr>
              <a:t>Декин</a:t>
            </a:r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 Владимир , Кувшинов Вадим, </a:t>
            </a:r>
          </a:p>
          <a:p>
            <a:r>
              <a:rPr lang="ru-RU" sz="800" b="1" i="1" dirty="0" err="1" smtClean="0">
                <a:latin typeface="Times New Roman" pitchFamily="18" charset="0"/>
                <a:cs typeface="Times New Roman" pitchFamily="18" charset="0"/>
              </a:rPr>
              <a:t>Найденко</a:t>
            </a:r>
            <a:r>
              <a:rPr lang="ru-RU" sz="800" b="1" i="1" dirty="0" smtClean="0">
                <a:latin typeface="Times New Roman" pitchFamily="18" charset="0"/>
                <a:cs typeface="Times New Roman" pitchFamily="18" charset="0"/>
              </a:rPr>
              <a:t> Михаил и Глазунов Сергей под руководством классного руководителя – Морозовой Е.В.</a:t>
            </a:r>
            <a:endParaRPr lang="ru-RU" sz="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160</Words>
  <PresentationFormat>Экран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RKRIPT</cp:lastModifiedBy>
  <cp:revision>8</cp:revision>
  <dcterms:modified xsi:type="dcterms:W3CDTF">2014-12-08T12:29:04Z</dcterms:modified>
</cp:coreProperties>
</file>